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rels" ContentType="application/vnd.openxmlformats-package.relationships+xml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3"/>
  </p:notesMasterIdLst>
  <p:sldIdLst>
    <p:sldId id="256" r:id="rId2"/>
    <p:sldId id="257" r:id="rId3"/>
    <p:sldId id="258" r:id="rId4"/>
    <p:sldId id="341" r:id="rId5"/>
    <p:sldId id="343" r:id="rId6"/>
    <p:sldId id="340" r:id="rId7"/>
    <p:sldId id="261" r:id="rId8"/>
    <p:sldId id="339" r:id="rId9"/>
    <p:sldId id="323" r:id="rId10"/>
    <p:sldId id="265" r:id="rId11"/>
    <p:sldId id="266" r:id="rId12"/>
    <p:sldId id="271" r:id="rId13"/>
    <p:sldId id="342" r:id="rId14"/>
    <p:sldId id="273" r:id="rId15"/>
    <p:sldId id="274" r:id="rId16"/>
    <p:sldId id="275" r:id="rId17"/>
    <p:sldId id="326" r:id="rId18"/>
    <p:sldId id="327" r:id="rId19"/>
    <p:sldId id="328" r:id="rId20"/>
    <p:sldId id="329" r:id="rId21"/>
    <p:sldId id="330" r:id="rId22"/>
    <p:sldId id="288" r:id="rId23"/>
    <p:sldId id="293" r:id="rId24"/>
    <p:sldId id="295" r:id="rId25"/>
    <p:sldId id="296" r:id="rId26"/>
    <p:sldId id="331" r:id="rId27"/>
    <p:sldId id="294" r:id="rId28"/>
    <p:sldId id="297" r:id="rId29"/>
    <p:sldId id="332" r:id="rId30"/>
    <p:sldId id="299" r:id="rId31"/>
    <p:sldId id="334" r:id="rId32"/>
    <p:sldId id="289" r:id="rId33"/>
    <p:sldId id="333" r:id="rId34"/>
    <p:sldId id="290" r:id="rId35"/>
    <p:sldId id="291" r:id="rId36"/>
    <p:sldId id="292" r:id="rId37"/>
    <p:sldId id="304" r:id="rId38"/>
    <p:sldId id="302" r:id="rId39"/>
    <p:sldId id="305" r:id="rId40"/>
    <p:sldId id="303" r:id="rId41"/>
    <p:sldId id="335" r:id="rId42"/>
    <p:sldId id="306" r:id="rId43"/>
    <p:sldId id="336" r:id="rId44"/>
    <p:sldId id="310" r:id="rId45"/>
    <p:sldId id="307" r:id="rId46"/>
    <p:sldId id="308" r:id="rId47"/>
    <p:sldId id="311" r:id="rId48"/>
    <p:sldId id="318" r:id="rId49"/>
    <p:sldId id="319" r:id="rId50"/>
    <p:sldId id="309" r:id="rId51"/>
    <p:sldId id="312" r:id="rId52"/>
    <p:sldId id="313" r:id="rId53"/>
    <p:sldId id="337" r:id="rId54"/>
    <p:sldId id="314" r:id="rId55"/>
    <p:sldId id="315" r:id="rId56"/>
    <p:sldId id="316" r:id="rId57"/>
    <p:sldId id="317" r:id="rId58"/>
    <p:sldId id="338" r:id="rId59"/>
    <p:sldId id="324" r:id="rId60"/>
    <p:sldId id="325" r:id="rId61"/>
    <p:sldId id="321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0300"/>
    <a:srgbClr val="B50400"/>
    <a:srgbClr val="9E0F09"/>
    <a:srgbClr val="EE7C25"/>
    <a:srgbClr val="AE231B"/>
    <a:srgbClr val="5D5D5D"/>
    <a:srgbClr val="C70010"/>
    <a:srgbClr val="9900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2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notesMaster" Target="notesMasters/notesMaster1.xml"/><Relationship Id="rId64" Type="http://schemas.openxmlformats.org/officeDocument/2006/relationships/printerSettings" Target="printerSettings/printerSettings1.bin"/><Relationship Id="rId65" Type="http://schemas.openxmlformats.org/officeDocument/2006/relationships/presProps" Target="presProps.xml"/><Relationship Id="rId66" Type="http://schemas.openxmlformats.org/officeDocument/2006/relationships/viewProps" Target="viewProps.xml"/><Relationship Id="rId67" Type="http://schemas.openxmlformats.org/officeDocument/2006/relationships/theme" Target="theme/theme1.xml"/><Relationship Id="rId68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2D8AE-8B80-EA45-9AEB-7CC3607EB86C}" type="datetimeFigureOut">
              <a:rPr lang="en-US" smtClean="0"/>
              <a:t>12-02-19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25681-1710-3048-8D2F-6F9FC0D5F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44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We’re talking about </a:t>
            </a:r>
            <a:r>
              <a:rPr lang="en-US" dirty="0" err="1" smtClean="0"/>
              <a:t>haptics</a:t>
            </a:r>
            <a:r>
              <a:rPr lang="en-US" dirty="0" smtClean="0"/>
              <a:t>, and the truth is that we touch</a:t>
            </a:r>
            <a:r>
              <a:rPr lang="en-US" baseline="0" dirty="0" smtClean="0"/>
              <a:t> things, we feel things.</a:t>
            </a:r>
          </a:p>
          <a:p>
            <a:r>
              <a:rPr lang="en-US" baseline="0" dirty="0" err="1" smtClean="0"/>
              <a:t>Haptics</a:t>
            </a:r>
            <a:r>
              <a:rPr lang="en-US" baseline="0" dirty="0" smtClean="0"/>
              <a:t> represent a major sensorial channel in interaction with every day physical objects.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44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is work that has been done before trying to look</a:t>
            </a:r>
            <a:r>
              <a:rPr lang="en-US" baseline="0" dirty="0" smtClean="0"/>
              <a:t> at haptic feedback for two dimensional surfaces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185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There is work that has been done before trying to look</a:t>
            </a:r>
            <a:r>
              <a:rPr lang="en-US" baseline="0" dirty="0" smtClean="0"/>
              <a:t> at haptic feedback for two dimensional surfaces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00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There is work that has been done before trying to look</a:t>
            </a:r>
            <a:r>
              <a:rPr lang="en-US" baseline="0" dirty="0" smtClean="0"/>
              <a:t> at haptic feedback for two dimensional surfaces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265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 the</a:t>
            </a:r>
            <a:r>
              <a:rPr lang="en-US" baseline="0" dirty="0" smtClean="0"/>
              <a:t> Haptic Tabletop Puck, developed in our lab and presented at ITS 2009 is a</a:t>
            </a:r>
          </a:p>
          <a:p>
            <a:r>
              <a:rPr lang="en-US" baseline="0" dirty="0" smtClean="0"/>
              <a:t>Cheap do it yourself alternative.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20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idea is that we have a physical devic</a:t>
            </a:r>
            <a:r>
              <a:rPr lang="en-US" baseline="0" dirty="0" smtClean="0"/>
              <a:t>e that provides tactile feedback on a two dimensional surface.</a:t>
            </a:r>
          </a:p>
          <a:p>
            <a:r>
              <a:rPr lang="en-US" baseline="0" dirty="0" smtClean="0"/>
              <a:t>But 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22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However, the HTP</a:t>
            </a:r>
            <a:r>
              <a:rPr lang="en-US" baseline="0" dirty="0" smtClean="0"/>
              <a:t> is difficult to program</a:t>
            </a:r>
          </a:p>
          <a:p>
            <a:r>
              <a:rPr lang="en-US" baseline="0" dirty="0" smtClean="0"/>
              <a:t>One has to understand and put together the different hardware components.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06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r>
              <a:rPr lang="en-US" baseline="0" dirty="0" smtClean="0"/>
              <a:t>Programs are familiar with it</a:t>
            </a:r>
          </a:p>
          <a:p>
            <a:pPr marL="228600" indent="-228600">
              <a:buAutoNum type="arabicParenBoth"/>
            </a:pPr>
            <a:r>
              <a:rPr lang="en-US" baseline="0" dirty="0" smtClean="0"/>
              <a:t>It fits the two dimensional constraints of an interactive surface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12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r>
              <a:rPr lang="en-US" dirty="0" smtClean="0"/>
              <a:t>We want a simple </a:t>
            </a:r>
            <a:r>
              <a:rPr lang="en-US" dirty="0" err="1" smtClean="0"/>
              <a:t>haptics</a:t>
            </a:r>
            <a:r>
              <a:rPr lang="en-US" dirty="0" smtClean="0"/>
              <a:t> interface for development</a:t>
            </a:r>
          </a:p>
          <a:p>
            <a:pPr marL="228600" indent="-228600">
              <a:buAutoNum type="arabicParenBoth"/>
            </a:pPr>
            <a:r>
              <a:rPr lang="en-US" dirty="0" smtClean="0"/>
              <a:t>We</a:t>
            </a:r>
            <a:r>
              <a:rPr lang="en-US" baseline="0" dirty="0" smtClean="0"/>
              <a:t> want people to have flexibility from physical control to interaction paradigms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745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Visible</a:t>
            </a:r>
            <a:r>
              <a:rPr lang="en-US" baseline="0" dirty="0" smtClean="0"/>
              <a:t> image to the user</a:t>
            </a:r>
          </a:p>
          <a:p>
            <a:r>
              <a:rPr lang="en-US" baseline="0" dirty="0" smtClean="0"/>
              <a:t>Images for the programmer map the different behavior parameters (black is 0, white is 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470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Visible</a:t>
            </a:r>
            <a:r>
              <a:rPr lang="en-US" baseline="0" dirty="0" smtClean="0"/>
              <a:t> image to the user</a:t>
            </a:r>
          </a:p>
          <a:p>
            <a:r>
              <a:rPr lang="en-US" baseline="0" dirty="0" smtClean="0"/>
              <a:t>Images for the programmer map the different behavior parameters (black is 0, white is 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494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gave our toolkit to 3 </a:t>
            </a:r>
            <a:r>
              <a:rPr lang="en-US" dirty="0" smtClean="0"/>
              <a:t>people,</a:t>
            </a:r>
            <a:r>
              <a:rPr lang="en-US" baseline="0" dirty="0" smtClean="0"/>
              <a:t> as a primary exploration</a:t>
            </a:r>
            <a:endParaRPr lang="en-US" dirty="0" smtClean="0"/>
          </a:p>
          <a:p>
            <a:r>
              <a:rPr lang="en-US" dirty="0" smtClean="0"/>
              <a:t>Little</a:t>
            </a:r>
            <a:r>
              <a:rPr lang="en-US" baseline="0" dirty="0" smtClean="0"/>
              <a:t> training, access to our documentation</a:t>
            </a:r>
          </a:p>
          <a:p>
            <a:r>
              <a:rPr lang="en-US" baseline="0" dirty="0" smtClean="0"/>
              <a:t>Cool stuff in 3 hours.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07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gave our toolkit to 3 people</a:t>
            </a:r>
          </a:p>
          <a:p>
            <a:r>
              <a:rPr lang="en-US" dirty="0" smtClean="0"/>
              <a:t>Little</a:t>
            </a:r>
            <a:r>
              <a:rPr lang="en-US" baseline="0" dirty="0" smtClean="0"/>
              <a:t> training, access to our documentation</a:t>
            </a:r>
          </a:p>
          <a:p>
            <a:r>
              <a:rPr lang="en-US" baseline="0" dirty="0" smtClean="0"/>
              <a:t>Cool stuff in 3 hours.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07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12-02-19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14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CA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12-02-19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69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12-02-19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5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12-02-19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26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12-02-19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7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12-02-19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475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12-02-19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76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12-02-19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66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12-02-19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7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12-02-19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64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12-02-19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58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1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36" y="-1"/>
            <a:ext cx="9153036" cy="68647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 smtClean="0"/>
              <a:t>Click to edit Master text styles</a:t>
            </a:r>
          </a:p>
          <a:p>
            <a:pPr lvl="1"/>
            <a:r>
              <a:rPr lang="en-CA" dirty="0" smtClean="0"/>
              <a:t>Second level</a:t>
            </a:r>
          </a:p>
          <a:p>
            <a:pPr lvl="2"/>
            <a:r>
              <a:rPr lang="en-CA" dirty="0" smtClean="0"/>
              <a:t>Third level</a:t>
            </a:r>
          </a:p>
          <a:p>
            <a:pPr lvl="3"/>
            <a:r>
              <a:rPr lang="en-CA" dirty="0" smtClean="0"/>
              <a:t>Fourth level</a:t>
            </a:r>
          </a:p>
          <a:p>
            <a:pPr lvl="4"/>
            <a:r>
              <a:rPr lang="en-CA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9C57-76D6-AB48-8272-2856CC14AC5D}" type="datetimeFigureOut">
              <a:rPr lang="en-US" smtClean="0"/>
              <a:t>12-02-19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69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8.png"/><Relationship Id="rId1" Type="http://schemas.microsoft.com/office/2007/relationships/media" Target="../media/media2.mov"/><Relationship Id="rId2" Type="http://schemas.openxmlformats.org/officeDocument/2006/relationships/video" Target="../media/media2.mo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1" Type="http://schemas.microsoft.com/office/2007/relationships/media" Target="../media/media3.mov"/><Relationship Id="rId2" Type="http://schemas.openxmlformats.org/officeDocument/2006/relationships/video" Target="../media/media3.mo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1" Type="http://schemas.microsoft.com/office/2007/relationships/media" Target="../media/media4.mov"/><Relationship Id="rId2" Type="http://schemas.openxmlformats.org/officeDocument/2006/relationships/video" Target="../media/media4.mo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1" Type="http://schemas.microsoft.com/office/2007/relationships/media" Target="../media/media5.mov"/><Relationship Id="rId2" Type="http://schemas.openxmlformats.org/officeDocument/2006/relationships/video" Target="../media/media5.mov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1" Type="http://schemas.microsoft.com/office/2007/relationships/media" Target="../media/media6.mov"/><Relationship Id="rId2" Type="http://schemas.openxmlformats.org/officeDocument/2006/relationships/video" Target="../media/media6.mo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1" Type="http://schemas.microsoft.com/office/2007/relationships/media" Target="../media/media7.mov"/><Relationship Id="rId2" Type="http://schemas.openxmlformats.org/officeDocument/2006/relationships/video" Target="../media/media7.mov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1" Type="http://schemas.microsoft.com/office/2007/relationships/media" Target="../media/media8.mov"/><Relationship Id="rId2" Type="http://schemas.openxmlformats.org/officeDocument/2006/relationships/video" Target="../media/media8.mov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1" Type="http://schemas.microsoft.com/office/2007/relationships/media" Target="../media/media9.mov"/><Relationship Id="rId2" Type="http://schemas.openxmlformats.org/officeDocument/2006/relationships/video" Target="../media/media9.mov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1" Type="http://schemas.microsoft.com/office/2007/relationships/media" Target="../media/media10.mov"/><Relationship Id="rId2" Type="http://schemas.openxmlformats.org/officeDocument/2006/relationships/video" Target="../media/media10.mov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1" Type="http://schemas.microsoft.com/office/2007/relationships/media" Target="../media/media11.mov"/><Relationship Id="rId2" Type="http://schemas.openxmlformats.org/officeDocument/2006/relationships/video" Target="../media/media11.mov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1" Type="http://schemas.microsoft.com/office/2007/relationships/media" Target="../media/media12.mov"/><Relationship Id="rId2" Type="http://schemas.openxmlformats.org/officeDocument/2006/relationships/video" Target="../media/media12.mov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1" Type="http://schemas.microsoft.com/office/2007/relationships/media" Target="../media/media13.mov"/><Relationship Id="rId2" Type="http://schemas.openxmlformats.org/officeDocument/2006/relationships/video" Target="../media/media13.mo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1" Type="http://schemas.microsoft.com/office/2007/relationships/media" Target="../media/media14.mov"/><Relationship Id="rId2" Type="http://schemas.openxmlformats.org/officeDocument/2006/relationships/video" Target="../media/media14.mov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1" Type="http://schemas.microsoft.com/office/2007/relationships/media" Target="../media/media15.mov"/><Relationship Id="rId2" Type="http://schemas.openxmlformats.org/officeDocument/2006/relationships/video" Target="../media/media15.mov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41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llaborators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51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94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8049" y="1807536"/>
            <a:ext cx="8737723" cy="49075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The </a:t>
            </a:r>
            <a:r>
              <a:rPr lang="en-US" sz="4400" cap="small" dirty="0" err="1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HapticTouch</a:t>
            </a:r>
            <a:r>
              <a:rPr lang="en-US" sz="44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 Toolkit provides a way to </a:t>
            </a:r>
            <a:r>
              <a:rPr lang="en-US" sz="44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rapidly prototype </a:t>
            </a:r>
            <a:r>
              <a:rPr lang="en-US" sz="44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rich </a:t>
            </a:r>
            <a:r>
              <a:rPr lang="en-US" sz="44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haptic applications</a:t>
            </a:r>
            <a:r>
              <a:rPr lang="en-US" sz="44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 without the need to know the underlying hardware details</a:t>
            </a:r>
            <a:endParaRPr lang="en-US" sz="44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pple gothic"/>
              <a:ea typeface="AppleGothic"/>
              <a:cs typeface="Apple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3556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405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motivatio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72" y="860778"/>
            <a:ext cx="9137728" cy="513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6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00071"/>
            <a:ext cx="9144000" cy="77723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30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5900165"/>
            <a:ext cx="4572001" cy="5995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Leithinger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et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al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. (TEI </a:t>
            </a:r>
            <a:r>
              <a:rPr lang="fr-FR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’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10)</a:t>
            </a:r>
            <a:endParaRPr lang="en-US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2425" y="196453"/>
            <a:ext cx="3339843" cy="599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CA" b="1" dirty="0" smtClean="0"/>
              <a:t>Relief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32153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78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30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132667" y="5900165"/>
            <a:ext cx="6011333" cy="599597"/>
          </a:xfrm>
        </p:spPr>
        <p:txBody>
          <a:bodyPr/>
          <a:lstStyle/>
          <a:p>
            <a:pPr marL="0" indent="0">
              <a:buNone/>
            </a:pPr>
            <a:r>
              <a:rPr lang="da-DK" b="1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Poupyrev</a:t>
            </a:r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et </a:t>
            </a:r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al</a:t>
            </a:r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. (SIGGRAPH ‘04)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2425" y="196453"/>
            <a:ext cx="3339843" cy="599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CA" b="1" dirty="0" smtClean="0"/>
              <a:t>Lumen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31566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udPad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" r="1362"/>
          <a:stretch/>
        </p:blipFill>
        <p:spPr>
          <a:xfrm>
            <a:off x="3" y="0"/>
            <a:ext cx="9129886" cy="685192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4108" y="-6079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30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080000" y="5900165"/>
            <a:ext cx="4064000" cy="599597"/>
          </a:xfrm>
        </p:spPr>
        <p:txBody>
          <a:bodyPr/>
          <a:lstStyle/>
          <a:p>
            <a:pPr marL="0" indent="0">
              <a:buNone/>
            </a:pPr>
            <a:r>
              <a:rPr lang="da-DK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Jansen</a:t>
            </a:r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et </a:t>
            </a:r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al</a:t>
            </a:r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. (ITS </a:t>
            </a:r>
            <a:r>
              <a:rPr lang="fr-FR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’</a:t>
            </a:r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10)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2425" y="196453"/>
            <a:ext cx="3339843" cy="599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CA" b="1" dirty="0" err="1" smtClean="0"/>
              <a:t>MudPad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61785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94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68" y="2722258"/>
            <a:ext cx="9062932" cy="1526627"/>
          </a:xfrm>
        </p:spPr>
        <p:txBody>
          <a:bodyPr>
            <a:noAutofit/>
          </a:bodyPr>
          <a:lstStyle/>
          <a:p>
            <a:r>
              <a:rPr lang="en-US" sz="7200" dirty="0" smtClean="0"/>
              <a:t>Haptic Tabletop Puck</a:t>
            </a:r>
            <a:endParaRPr lang="en-US" sz="72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247441" y="5900165"/>
            <a:ext cx="5348111" cy="599597"/>
          </a:xfrm>
        </p:spPr>
        <p:txBody>
          <a:bodyPr/>
          <a:lstStyle/>
          <a:p>
            <a:pPr marL="0" indent="0">
              <a:buNone/>
            </a:pPr>
            <a:r>
              <a:rPr lang="da-DK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Marquardt </a:t>
            </a:r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et </a:t>
            </a:r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al</a:t>
            </a:r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. (ITS </a:t>
            </a:r>
            <a:r>
              <a:rPr lang="fr-FR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’</a:t>
            </a:r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09)</a:t>
            </a:r>
          </a:p>
        </p:txBody>
      </p:sp>
    </p:spTree>
    <p:extLst>
      <p:ext uri="{BB962C8B-B14F-4D97-AF65-F5344CB8AC3E}">
        <p14:creationId xmlns:p14="http://schemas.microsoft.com/office/powerpoint/2010/main" val="2689776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take home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914400"/>
            <a:ext cx="9138869" cy="502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07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TP main view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3168" r="1660"/>
          <a:stretch/>
        </p:blipFill>
        <p:spPr>
          <a:xfrm>
            <a:off x="2723149" y="1587574"/>
            <a:ext cx="6303820" cy="4070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Tabletop Puck (HTP)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1440257" y="2793652"/>
            <a:ext cx="2938280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8558" y="2457359"/>
            <a:ext cx="2121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Vertical Rod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7" name="Right Arrow 6"/>
          <p:cNvSpPr/>
          <p:nvPr/>
        </p:nvSpPr>
        <p:spPr>
          <a:xfrm rot="19800000">
            <a:off x="900756" y="4011409"/>
            <a:ext cx="3875405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6186" y="5135104"/>
            <a:ext cx="2736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Pressure Sensor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739464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TP bottom view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7022"/>
          <a:stretch/>
        </p:blipFill>
        <p:spPr>
          <a:xfrm>
            <a:off x="1984230" y="1352560"/>
            <a:ext cx="6744365" cy="4470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Tabletop Puck (HTP)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724141" y="3104382"/>
            <a:ext cx="2631744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10514" y="6249179"/>
            <a:ext cx="2645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Rubber Surface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7" name="Right Arrow 6"/>
          <p:cNvSpPr/>
          <p:nvPr/>
        </p:nvSpPr>
        <p:spPr>
          <a:xfrm rot="16200000">
            <a:off x="4656503" y="5163328"/>
            <a:ext cx="1873760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8525" y="2591760"/>
            <a:ext cx="15380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Byte Tag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12759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height malleability and frictio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15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94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68" y="2722258"/>
            <a:ext cx="8701496" cy="1526627"/>
          </a:xfrm>
        </p:spPr>
        <p:txBody>
          <a:bodyPr>
            <a:noAutofit/>
          </a:bodyPr>
          <a:lstStyle/>
          <a:p>
            <a:r>
              <a:rPr lang="en-US" sz="7200" cap="small" dirty="0" err="1" smtClean="0"/>
              <a:t>HapticTouch</a:t>
            </a:r>
            <a:r>
              <a:rPr lang="en-US" sz="7200" dirty="0" smtClean="0"/>
              <a:t> Toolkit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84329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02123"/>
            <a:ext cx="7614227" cy="3415698"/>
          </a:xfrm>
        </p:spPr>
        <p:txBody>
          <a:bodyPr>
            <a:normAutofit/>
          </a:bodyPr>
          <a:lstStyle/>
          <a:p>
            <a:pPr marL="0" indent="0">
              <a:buSzPct val="200000"/>
              <a:buNone/>
            </a:pPr>
            <a:r>
              <a:rPr lang="en-US" sz="6600" b="1" dirty="0" smtClean="0"/>
              <a:t>GUI Model</a:t>
            </a:r>
            <a:endParaRPr lang="en-US" sz="66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064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02123"/>
            <a:ext cx="8503497" cy="3415698"/>
          </a:xfrm>
        </p:spPr>
        <p:txBody>
          <a:bodyPr>
            <a:normAutofit/>
          </a:bodyPr>
          <a:lstStyle/>
          <a:p>
            <a:pPr marL="0" indent="0">
              <a:buSzPct val="200000"/>
              <a:buNone/>
            </a:pPr>
            <a:r>
              <a:rPr lang="en-US" sz="6600" b="1" dirty="0" smtClean="0"/>
              <a:t>3-Layer Architecture</a:t>
            </a:r>
            <a:endParaRPr lang="en-US" sz="66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793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80" y="4823364"/>
            <a:ext cx="8730904" cy="16856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880" y="3340267"/>
            <a:ext cx="8730904" cy="1349697"/>
          </a:xfrm>
          <a:prstGeom prst="rect">
            <a:avLst/>
          </a:prstGeom>
          <a:solidFill>
            <a:srgbClr val="8D0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4603420" y="4326146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4880" y="1865402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4880" y="403766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39464" y="403766"/>
            <a:ext cx="3016320" cy="2811333"/>
          </a:xfrm>
          <a:prstGeom prst="rect">
            <a:avLst/>
          </a:prstGeom>
          <a:solidFill>
            <a:srgbClr val="AE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/>
          <p:cNvSpPr/>
          <p:nvPr/>
        </p:nvSpPr>
        <p:spPr>
          <a:xfrm>
            <a:off x="4623827" y="291691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4624115" y="13695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-Down Arrow 13"/>
          <p:cNvSpPr/>
          <p:nvPr/>
        </p:nvSpPr>
        <p:spPr>
          <a:xfrm rot="5400000">
            <a:off x="5662904" y="609087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 rot="5400000">
            <a:off x="5662904" y="21437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28789" y="3537301"/>
            <a:ext cx="227498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Raw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2453" y="2013427"/>
            <a:ext cx="326243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Behavior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789" y="664503"/>
            <a:ext cx="503214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Graphical </a:t>
            </a:r>
            <a:r>
              <a:rPr lang="en-US" sz="3600" b="1" dirty="0" err="1" smtClean="0">
                <a:solidFill>
                  <a:schemeClr val="bg1"/>
                </a:solidFill>
                <a:latin typeface="Myriad Pro"/>
                <a:cs typeface="Myriad Pro"/>
              </a:rPr>
              <a:t>Haptics</a:t>
            </a:r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20410" y="1153298"/>
            <a:ext cx="2031786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Behavior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Lab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33595" y="5223843"/>
            <a:ext cx="491026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Myriad Pro"/>
                <a:cs typeface="Myriad Pro"/>
              </a:rPr>
              <a:t>Low Level Details</a:t>
            </a:r>
            <a:endParaRPr lang="en-US" sz="48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585095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80" y="4823364"/>
            <a:ext cx="8730904" cy="16856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880" y="3340267"/>
            <a:ext cx="8730904" cy="1349697"/>
          </a:xfrm>
          <a:prstGeom prst="rect">
            <a:avLst/>
          </a:prstGeom>
          <a:solidFill>
            <a:srgbClr val="8D0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4603420" y="4326146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4880" y="1865402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4880" y="403766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39464" y="403766"/>
            <a:ext cx="3016320" cy="2811333"/>
          </a:xfrm>
          <a:prstGeom prst="rect">
            <a:avLst/>
          </a:prstGeom>
          <a:solidFill>
            <a:srgbClr val="AE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/>
          <p:cNvSpPr/>
          <p:nvPr/>
        </p:nvSpPr>
        <p:spPr>
          <a:xfrm>
            <a:off x="4623827" y="291691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4624115" y="13695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-Down Arrow 13"/>
          <p:cNvSpPr/>
          <p:nvPr/>
        </p:nvSpPr>
        <p:spPr>
          <a:xfrm rot="5400000">
            <a:off x="5662904" y="609087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 rot="5400000">
            <a:off x="5662904" y="21437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433595" y="5223843"/>
            <a:ext cx="491026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Myriad Pro"/>
                <a:cs typeface="Myriad Pro"/>
              </a:rPr>
              <a:t>Low Level Details</a:t>
            </a:r>
            <a:endParaRPr lang="en-US" sz="48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789" y="3537301"/>
            <a:ext cx="227498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Raw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2453" y="2013427"/>
            <a:ext cx="326243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Behavior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789" y="664503"/>
            <a:ext cx="503214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Graphical </a:t>
            </a:r>
            <a:r>
              <a:rPr lang="en-US" sz="3600" b="1" dirty="0" err="1" smtClean="0">
                <a:solidFill>
                  <a:schemeClr val="bg1"/>
                </a:solidFill>
                <a:latin typeface="Myriad Pro"/>
                <a:cs typeface="Myriad Pro"/>
              </a:rPr>
              <a:t>Haptics</a:t>
            </a:r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20410" y="1153298"/>
            <a:ext cx="2031786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Behavior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Lab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19797"/>
            <a:ext cx="9144000" cy="4670167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412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80" y="4823364"/>
            <a:ext cx="8730904" cy="16856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880" y="3340267"/>
            <a:ext cx="8730904" cy="1349697"/>
          </a:xfrm>
          <a:prstGeom prst="rect">
            <a:avLst/>
          </a:prstGeom>
          <a:solidFill>
            <a:srgbClr val="8D0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4603420" y="4326146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4880" y="1865402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4880" y="403766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39464" y="403766"/>
            <a:ext cx="3016320" cy="2811333"/>
          </a:xfrm>
          <a:prstGeom prst="rect">
            <a:avLst/>
          </a:prstGeom>
          <a:solidFill>
            <a:srgbClr val="AE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/>
          <p:cNvSpPr/>
          <p:nvPr/>
        </p:nvSpPr>
        <p:spPr>
          <a:xfrm>
            <a:off x="4623827" y="291691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4624115" y="13695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-Down Arrow 13"/>
          <p:cNvSpPr/>
          <p:nvPr/>
        </p:nvSpPr>
        <p:spPr>
          <a:xfrm rot="5400000">
            <a:off x="5662904" y="609087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 rot="5400000">
            <a:off x="5662904" y="21437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433595" y="5223843"/>
            <a:ext cx="491026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Myriad Pro"/>
                <a:cs typeface="Myriad Pro"/>
              </a:rPr>
              <a:t>Low Level Details</a:t>
            </a:r>
            <a:endParaRPr lang="en-US" sz="48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789" y="3537301"/>
            <a:ext cx="227498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Raw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2453" y="2013427"/>
            <a:ext cx="326243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Behavior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789" y="664503"/>
            <a:ext cx="503214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Graphical </a:t>
            </a:r>
            <a:r>
              <a:rPr lang="en-US" sz="3600" b="1" dirty="0" err="1" smtClean="0">
                <a:solidFill>
                  <a:schemeClr val="bg1"/>
                </a:solidFill>
                <a:latin typeface="Myriad Pro"/>
                <a:cs typeface="Myriad Pro"/>
              </a:rPr>
              <a:t>Haptics</a:t>
            </a:r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20410" y="1153298"/>
            <a:ext cx="2031786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Behavior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Lab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4689964"/>
            <a:ext cx="9144000" cy="2168036"/>
          </a:xfrm>
          <a:prstGeom prst="rect">
            <a:avLst/>
          </a:prstGeom>
          <a:solidFill>
            <a:schemeClr val="tx1">
              <a:alpha val="7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0" y="-21209"/>
            <a:ext cx="9144000" cy="336147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54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Raw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ID</a:t>
            </a:r>
          </a:p>
          <a:p>
            <a:r>
              <a:rPr lang="en-US" sz="4000" b="1" dirty="0" smtClean="0"/>
              <a:t>Height</a:t>
            </a:r>
          </a:p>
          <a:p>
            <a:r>
              <a:rPr lang="en-US" sz="4000" b="1" dirty="0" smtClean="0"/>
              <a:t>Friction</a:t>
            </a:r>
          </a:p>
          <a:p>
            <a:r>
              <a:rPr lang="en-US" sz="4000" b="1" dirty="0" smtClean="0"/>
              <a:t>Pressure</a:t>
            </a:r>
          </a:p>
          <a:p>
            <a:r>
              <a:rPr lang="en-US" sz="4000" b="1" dirty="0" smtClean="0"/>
              <a:t>Location</a:t>
            </a:r>
          </a:p>
          <a:p>
            <a:r>
              <a:rPr lang="en-US" sz="4000" b="1" dirty="0" smtClean="0"/>
              <a:t>Orientation</a:t>
            </a:r>
          </a:p>
          <a:p>
            <a:endParaRPr lang="en-US" sz="4000" b="1" dirty="0" smtClean="0"/>
          </a:p>
        </p:txBody>
      </p:sp>
      <p:pic>
        <p:nvPicPr>
          <p:cNvPr id="4" name="Picture 3" descr="relief-htp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"/>
          <a:stretch/>
        </p:blipFill>
        <p:spPr>
          <a:xfrm>
            <a:off x="3796496" y="1600199"/>
            <a:ext cx="5347503" cy="427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78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80" y="4823364"/>
            <a:ext cx="8730904" cy="16856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880" y="3340267"/>
            <a:ext cx="8730904" cy="1349697"/>
          </a:xfrm>
          <a:prstGeom prst="rect">
            <a:avLst/>
          </a:prstGeom>
          <a:solidFill>
            <a:srgbClr val="8D0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4603420" y="4326146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4880" y="1865402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4880" y="403766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39464" y="403766"/>
            <a:ext cx="3016320" cy="2811333"/>
          </a:xfrm>
          <a:prstGeom prst="rect">
            <a:avLst/>
          </a:prstGeom>
          <a:solidFill>
            <a:srgbClr val="AE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/>
          <p:cNvSpPr/>
          <p:nvPr/>
        </p:nvSpPr>
        <p:spPr>
          <a:xfrm>
            <a:off x="4623827" y="291691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4624115" y="13695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-Down Arrow 13"/>
          <p:cNvSpPr/>
          <p:nvPr/>
        </p:nvSpPr>
        <p:spPr>
          <a:xfrm rot="5400000">
            <a:off x="5662904" y="609087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 rot="5400000">
            <a:off x="5662904" y="21437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433595" y="5223843"/>
            <a:ext cx="491026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Myriad Pro"/>
                <a:cs typeface="Myriad Pro"/>
              </a:rPr>
              <a:t>Low Level Details</a:t>
            </a:r>
            <a:endParaRPr lang="en-US" sz="48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789" y="3537301"/>
            <a:ext cx="227498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Raw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2453" y="2013427"/>
            <a:ext cx="326243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Behavior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789" y="664503"/>
            <a:ext cx="503214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Graphical </a:t>
            </a:r>
            <a:r>
              <a:rPr lang="en-US" sz="3600" b="1" dirty="0" err="1" smtClean="0">
                <a:solidFill>
                  <a:schemeClr val="bg1"/>
                </a:solidFill>
                <a:latin typeface="Myriad Pro"/>
                <a:cs typeface="Myriad Pro"/>
              </a:rPr>
              <a:t>Haptics</a:t>
            </a:r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20410" y="1153298"/>
            <a:ext cx="2031786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Behavior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Lab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3215099"/>
            <a:ext cx="9144000" cy="36429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0" y="-21209"/>
            <a:ext cx="9144000" cy="1886611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820412" y="1865401"/>
            <a:ext cx="5458797" cy="1349697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86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953308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833055" y="3068628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5502" y="234872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036497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833055" y="3068628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5655" y="2963876"/>
            <a:ext cx="1557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Pressure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502" y="234872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167506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833055" y="3068628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5655" y="2963876"/>
            <a:ext cx="1557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Pressure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502" y="234872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5502" y="3627590"/>
            <a:ext cx="1417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Friction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167506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833055" y="3068628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5655" y="2963876"/>
            <a:ext cx="1557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Pressure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502" y="234872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5502" y="3627590"/>
            <a:ext cx="1417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Friction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3" name="Right Bracket 2"/>
          <p:cNvSpPr/>
          <p:nvPr/>
        </p:nvSpPr>
        <p:spPr>
          <a:xfrm>
            <a:off x="1634632" y="2566583"/>
            <a:ext cx="211651" cy="1468508"/>
          </a:xfrm>
          <a:prstGeom prst="rightBracket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06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833055" y="3068628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5655" y="2963876"/>
            <a:ext cx="1557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Pressure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502" y="234872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5502" y="3627590"/>
            <a:ext cx="1417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Friction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96871" y="5167958"/>
            <a:ext cx="32511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External Factors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(time, location,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etc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)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1" name="Right Arrow 10"/>
          <p:cNvSpPr/>
          <p:nvPr/>
        </p:nvSpPr>
        <p:spPr>
          <a:xfrm rot="16200000">
            <a:off x="4065113" y="4438989"/>
            <a:ext cx="1025618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ket 9"/>
          <p:cNvSpPr/>
          <p:nvPr/>
        </p:nvSpPr>
        <p:spPr>
          <a:xfrm>
            <a:off x="1634632" y="2566583"/>
            <a:ext cx="211651" cy="1468508"/>
          </a:xfrm>
          <a:prstGeom prst="rightBracket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497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833055" y="3068628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5655" y="2963876"/>
            <a:ext cx="1557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Pressure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502" y="234872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5502" y="3627590"/>
            <a:ext cx="1417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Friction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6049082" y="3054777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6200000">
            <a:off x="4065113" y="4438989"/>
            <a:ext cx="1025618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306034" y="261033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96871" y="5167958"/>
            <a:ext cx="32511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External Factors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(time, location,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etc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)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4" name="Right Bracket 13"/>
          <p:cNvSpPr/>
          <p:nvPr/>
        </p:nvSpPr>
        <p:spPr>
          <a:xfrm>
            <a:off x="1634632" y="2566583"/>
            <a:ext cx="211651" cy="1468508"/>
          </a:xfrm>
          <a:prstGeom prst="rightBracket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08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833055" y="3068628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5655" y="2963876"/>
            <a:ext cx="1557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Pressure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502" y="234872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5502" y="3627590"/>
            <a:ext cx="1417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Friction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6049082" y="3054777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6200000">
            <a:off x="4065113" y="4438989"/>
            <a:ext cx="1025618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306034" y="261033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96871" y="5167958"/>
            <a:ext cx="32511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External Factors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(time, location,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etc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)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4" name="Right Bracket 13"/>
          <p:cNvSpPr/>
          <p:nvPr/>
        </p:nvSpPr>
        <p:spPr>
          <a:xfrm>
            <a:off x="1634632" y="2566583"/>
            <a:ext cx="211651" cy="1468508"/>
          </a:xfrm>
          <a:prstGeom prst="rightBracket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269797" y="3313875"/>
            <a:ext cx="1417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Friction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722941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ehaviors Improved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072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ehaviors Frictio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914400"/>
            <a:ext cx="9137785" cy="502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47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b="1" dirty="0" smtClean="0"/>
              <a:t>Softness</a:t>
            </a:r>
          </a:p>
          <a:p>
            <a:endParaRPr lang="en-US" sz="4000" b="1" dirty="0" smtClean="0"/>
          </a:p>
          <a:p>
            <a:r>
              <a:rPr lang="en-US" sz="4000" b="1" dirty="0" err="1" smtClean="0"/>
              <a:t>Breakiness</a:t>
            </a:r>
            <a:endParaRPr lang="en-US" sz="4000" b="1" dirty="0" smtClean="0"/>
          </a:p>
          <a:p>
            <a:endParaRPr lang="en-US" sz="4000" b="1" dirty="0" smtClean="0"/>
          </a:p>
          <a:p>
            <a:r>
              <a:rPr lang="en-US" sz="4000" b="1" dirty="0" smtClean="0"/>
              <a:t>Oscillation</a:t>
            </a:r>
          </a:p>
          <a:p>
            <a:endParaRPr lang="en-US" sz="4000" b="1" dirty="0" smtClean="0"/>
          </a:p>
          <a:p>
            <a:r>
              <a:rPr lang="en-US" sz="4000" b="1" dirty="0" smtClean="0"/>
              <a:t>Static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92841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b="1" dirty="0" smtClean="0"/>
              <a:t>Softness</a:t>
            </a:r>
          </a:p>
          <a:p>
            <a:endParaRPr lang="en-US" sz="4000" b="1" dirty="0" smtClean="0"/>
          </a:p>
          <a:p>
            <a:r>
              <a:rPr lang="en-US" sz="4000" b="1" dirty="0" err="1" smtClean="0"/>
              <a:t>Breakiness</a:t>
            </a:r>
            <a:endParaRPr lang="en-US" sz="4000" b="1" dirty="0" smtClean="0"/>
          </a:p>
          <a:p>
            <a:endParaRPr lang="en-US" sz="4000" b="1" dirty="0" smtClean="0"/>
          </a:p>
          <a:p>
            <a:r>
              <a:rPr lang="en-US" sz="4000" b="1" dirty="0" smtClean="0"/>
              <a:t>Oscillation</a:t>
            </a:r>
          </a:p>
          <a:p>
            <a:endParaRPr lang="en-US" sz="4000" b="1" dirty="0" smtClean="0"/>
          </a:p>
          <a:p>
            <a:r>
              <a:rPr lang="en-US" sz="4000" b="1" dirty="0" smtClean="0"/>
              <a:t>Static</a:t>
            </a:r>
            <a:endParaRPr lang="en-US" sz="40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608825" y="2095046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80246" y="2065518"/>
            <a:ext cx="85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Hard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58326" y="2095378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Soft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70946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b="1" dirty="0" smtClean="0"/>
              <a:t>Softness</a:t>
            </a:r>
          </a:p>
          <a:p>
            <a:endParaRPr lang="en-US" sz="4000" b="1" dirty="0" smtClean="0"/>
          </a:p>
          <a:p>
            <a:r>
              <a:rPr lang="en-US" sz="4000" b="1" dirty="0" err="1" smtClean="0"/>
              <a:t>Breakiness</a:t>
            </a:r>
            <a:endParaRPr lang="en-US" sz="4000" b="1" dirty="0" smtClean="0"/>
          </a:p>
          <a:p>
            <a:endParaRPr lang="en-US" sz="4000" b="1" dirty="0" smtClean="0"/>
          </a:p>
          <a:p>
            <a:r>
              <a:rPr lang="en-US" sz="4000" b="1" dirty="0" smtClean="0"/>
              <a:t>Oscillation</a:t>
            </a:r>
          </a:p>
          <a:p>
            <a:endParaRPr lang="en-US" sz="4000" b="1" dirty="0" smtClean="0"/>
          </a:p>
          <a:p>
            <a:r>
              <a:rPr lang="en-US" sz="4000" b="1" dirty="0" smtClean="0"/>
              <a:t>Static</a:t>
            </a:r>
            <a:endParaRPr lang="en-US" sz="40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608825" y="2095046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08825" y="3434277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80246" y="2065518"/>
            <a:ext cx="85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Hard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58326" y="2095378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Soft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34153" y="341648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Single Breakpoint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34887" y="3422446"/>
            <a:ext cx="2685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Many Breakpoints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926316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b="1" dirty="0" smtClean="0"/>
              <a:t>Softness</a:t>
            </a:r>
          </a:p>
          <a:p>
            <a:endParaRPr lang="en-US" sz="4000" b="1" dirty="0" smtClean="0"/>
          </a:p>
          <a:p>
            <a:r>
              <a:rPr lang="en-US" sz="4000" b="1" dirty="0" err="1" smtClean="0"/>
              <a:t>Breakiness</a:t>
            </a:r>
            <a:endParaRPr lang="en-US" sz="4000" b="1" dirty="0" smtClean="0"/>
          </a:p>
          <a:p>
            <a:endParaRPr lang="en-US" sz="4000" b="1" dirty="0" smtClean="0"/>
          </a:p>
          <a:p>
            <a:r>
              <a:rPr lang="en-US" sz="4000" b="1" dirty="0" smtClean="0"/>
              <a:t>Oscillation</a:t>
            </a:r>
          </a:p>
          <a:p>
            <a:endParaRPr lang="en-US" sz="4000" b="1" dirty="0" smtClean="0"/>
          </a:p>
          <a:p>
            <a:r>
              <a:rPr lang="en-US" sz="4000" b="1" dirty="0" smtClean="0"/>
              <a:t>Static</a:t>
            </a:r>
            <a:endParaRPr lang="en-US" sz="40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608825" y="2095046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08825" y="3434277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08825" y="4835337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80246" y="2065518"/>
            <a:ext cx="85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Hard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58326" y="2095378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Soft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34153" y="341648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Single Breakpoint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34887" y="3422446"/>
            <a:ext cx="2685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Many Breakpoints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29437" y="4832928"/>
            <a:ext cx="2262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Low Frequency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31991" y="4800658"/>
            <a:ext cx="2351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High Frequency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926316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b="1" dirty="0" smtClean="0"/>
              <a:t>Softness</a:t>
            </a:r>
          </a:p>
          <a:p>
            <a:endParaRPr lang="en-US" sz="4000" b="1" dirty="0" smtClean="0"/>
          </a:p>
          <a:p>
            <a:r>
              <a:rPr lang="en-US" sz="4000" b="1" dirty="0" err="1" smtClean="0"/>
              <a:t>Breakiness</a:t>
            </a:r>
            <a:endParaRPr lang="en-US" sz="4000" b="1" dirty="0" smtClean="0"/>
          </a:p>
          <a:p>
            <a:endParaRPr lang="en-US" sz="4000" b="1" dirty="0" smtClean="0"/>
          </a:p>
          <a:p>
            <a:r>
              <a:rPr lang="en-US" sz="4000" b="1" dirty="0" smtClean="0"/>
              <a:t>Oscillation</a:t>
            </a:r>
          </a:p>
          <a:p>
            <a:endParaRPr lang="en-US" sz="4000" b="1" dirty="0" smtClean="0"/>
          </a:p>
          <a:p>
            <a:r>
              <a:rPr lang="en-US" sz="4000" b="1" dirty="0" smtClean="0"/>
              <a:t>Static</a:t>
            </a:r>
            <a:endParaRPr lang="en-US" sz="40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608825" y="2095046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08825" y="3434277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08825" y="4835337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08825" y="6149469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80246" y="2065518"/>
            <a:ext cx="85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Hard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58326" y="2095378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Soft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34153" y="341648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Single Breakpoint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34887" y="3422446"/>
            <a:ext cx="2685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Many Breakpoints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29437" y="4832928"/>
            <a:ext cx="2262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Low Frequency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31991" y="4800658"/>
            <a:ext cx="2351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High Frequency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38953" y="6126163"/>
            <a:ext cx="1504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Minimum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02361" y="6139257"/>
            <a:ext cx="1561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Maximum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926316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54661" y="3928210"/>
            <a:ext cx="3286407" cy="2068859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Softness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4661" y="1705864"/>
            <a:ext cx="3286407" cy="2025935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Oscillation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679395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54661" y="3928210"/>
            <a:ext cx="3286407" cy="2068859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Softness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4661" y="1705864"/>
            <a:ext cx="3286407" cy="2025935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Oscillation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6" name="Right Bracket 5"/>
          <p:cNvSpPr/>
          <p:nvPr/>
        </p:nvSpPr>
        <p:spPr>
          <a:xfrm>
            <a:off x="4294587" y="1705864"/>
            <a:ext cx="602289" cy="2025935"/>
          </a:xfrm>
          <a:prstGeom prst="rightBracket">
            <a:avLst>
              <a:gd name="adj" fmla="val 34422"/>
            </a:avLst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77277" y="2375186"/>
            <a:ext cx="2370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Weight = 1</a:t>
            </a:r>
            <a:endParaRPr 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512406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54661" y="3928210"/>
            <a:ext cx="3286407" cy="2068859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Softness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4661" y="1705864"/>
            <a:ext cx="3286407" cy="2025935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Oscillation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6" name="Right Bracket 5"/>
          <p:cNvSpPr/>
          <p:nvPr/>
        </p:nvSpPr>
        <p:spPr>
          <a:xfrm>
            <a:off x="4294587" y="1705864"/>
            <a:ext cx="602289" cy="2025935"/>
          </a:xfrm>
          <a:prstGeom prst="rightBracket">
            <a:avLst>
              <a:gd name="adj" fmla="val 34422"/>
            </a:avLst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ket 6"/>
          <p:cNvSpPr/>
          <p:nvPr/>
        </p:nvSpPr>
        <p:spPr>
          <a:xfrm>
            <a:off x="4294587" y="3971134"/>
            <a:ext cx="602289" cy="2025935"/>
          </a:xfrm>
          <a:prstGeom prst="rightBracket">
            <a:avLst>
              <a:gd name="adj" fmla="val 34422"/>
            </a:avLst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77277" y="2375186"/>
            <a:ext cx="2370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Weight = 1</a:t>
            </a:r>
            <a:endParaRPr 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5654" y="4622631"/>
            <a:ext cx="2370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Weight = 1</a:t>
            </a:r>
            <a:endParaRPr 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209684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Haptic Behaviors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54661" y="4766228"/>
            <a:ext cx="3286407" cy="1348686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Softness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4661" y="1705864"/>
            <a:ext cx="3286407" cy="2916767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Oscillation Behavior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6" name="Right Bracket 5"/>
          <p:cNvSpPr/>
          <p:nvPr/>
        </p:nvSpPr>
        <p:spPr>
          <a:xfrm>
            <a:off x="4294587" y="1705864"/>
            <a:ext cx="602289" cy="2916767"/>
          </a:xfrm>
          <a:prstGeom prst="rightBracket">
            <a:avLst>
              <a:gd name="adj" fmla="val 34422"/>
            </a:avLst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ket 6"/>
          <p:cNvSpPr/>
          <p:nvPr/>
        </p:nvSpPr>
        <p:spPr>
          <a:xfrm>
            <a:off x="4294587" y="4766228"/>
            <a:ext cx="602289" cy="1348686"/>
          </a:xfrm>
          <a:prstGeom prst="rightBracket">
            <a:avLst>
              <a:gd name="adj" fmla="val 34422"/>
            </a:avLst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77277" y="2833477"/>
            <a:ext cx="2370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Weight = 2</a:t>
            </a:r>
            <a:endParaRPr 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5654" y="4622631"/>
            <a:ext cx="2370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Weight = 1</a:t>
            </a:r>
            <a:endParaRPr 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026928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80" y="4823364"/>
            <a:ext cx="8730904" cy="16856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880" y="3340267"/>
            <a:ext cx="8730904" cy="1349697"/>
          </a:xfrm>
          <a:prstGeom prst="rect">
            <a:avLst/>
          </a:prstGeom>
          <a:solidFill>
            <a:srgbClr val="8D0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4603420" y="4326146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4880" y="1865402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4880" y="403766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39464" y="403766"/>
            <a:ext cx="3016320" cy="2811333"/>
          </a:xfrm>
          <a:prstGeom prst="rect">
            <a:avLst/>
          </a:prstGeom>
          <a:solidFill>
            <a:srgbClr val="AE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/>
          <p:cNvSpPr/>
          <p:nvPr/>
        </p:nvSpPr>
        <p:spPr>
          <a:xfrm>
            <a:off x="4623827" y="291691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4624115" y="13695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-Down Arrow 13"/>
          <p:cNvSpPr/>
          <p:nvPr/>
        </p:nvSpPr>
        <p:spPr>
          <a:xfrm rot="5400000">
            <a:off x="5662904" y="609087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 rot="5400000">
            <a:off x="5662904" y="21437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433595" y="5223843"/>
            <a:ext cx="491026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Myriad Pro"/>
                <a:cs typeface="Myriad Pro"/>
              </a:rPr>
              <a:t>Low Level Details</a:t>
            </a:r>
            <a:endParaRPr lang="en-US" sz="48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789" y="3537301"/>
            <a:ext cx="227498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Raw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2453" y="2013427"/>
            <a:ext cx="326243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Behavior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789" y="664503"/>
            <a:ext cx="503214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Graphical </a:t>
            </a:r>
            <a:r>
              <a:rPr lang="en-US" sz="3600" b="1" dirty="0" err="1" smtClean="0">
                <a:solidFill>
                  <a:schemeClr val="bg1"/>
                </a:solidFill>
                <a:latin typeface="Myriad Pro"/>
                <a:cs typeface="Myriad Pro"/>
              </a:rPr>
              <a:t>Haptics</a:t>
            </a:r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20410" y="1153298"/>
            <a:ext cx="2031786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Behavior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Lab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3215099"/>
            <a:ext cx="9144000" cy="36429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0" y="-21209"/>
            <a:ext cx="5807184" cy="3236308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03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ehavior lab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883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80" y="4823364"/>
            <a:ext cx="8730904" cy="16856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880" y="3340267"/>
            <a:ext cx="8730904" cy="1349697"/>
          </a:xfrm>
          <a:prstGeom prst="rect">
            <a:avLst/>
          </a:prstGeom>
          <a:solidFill>
            <a:srgbClr val="8D0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4603420" y="4326146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4880" y="1865402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4880" y="403766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39464" y="403766"/>
            <a:ext cx="3016320" cy="2811333"/>
          </a:xfrm>
          <a:prstGeom prst="rect">
            <a:avLst/>
          </a:prstGeom>
          <a:solidFill>
            <a:srgbClr val="AE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/>
          <p:cNvSpPr/>
          <p:nvPr/>
        </p:nvSpPr>
        <p:spPr>
          <a:xfrm>
            <a:off x="4623827" y="291691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4624115" y="13695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-Down Arrow 13"/>
          <p:cNvSpPr/>
          <p:nvPr/>
        </p:nvSpPr>
        <p:spPr>
          <a:xfrm rot="5400000">
            <a:off x="5662904" y="609087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 rot="5400000">
            <a:off x="5662904" y="21437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433595" y="5223843"/>
            <a:ext cx="491026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Myriad Pro"/>
                <a:cs typeface="Myriad Pro"/>
              </a:rPr>
              <a:t>Low Level Details</a:t>
            </a:r>
            <a:endParaRPr lang="en-US" sz="48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789" y="3537301"/>
            <a:ext cx="227498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Raw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2453" y="2013427"/>
            <a:ext cx="326243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Behavior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789" y="664503"/>
            <a:ext cx="503214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Graphical </a:t>
            </a:r>
            <a:r>
              <a:rPr lang="en-US" sz="3600" b="1" dirty="0" err="1" smtClean="0">
                <a:solidFill>
                  <a:schemeClr val="bg1"/>
                </a:solidFill>
                <a:latin typeface="Myriad Pro"/>
                <a:cs typeface="Myriad Pro"/>
              </a:rPr>
              <a:t>Haptics</a:t>
            </a:r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20410" y="1153298"/>
            <a:ext cx="2031786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Behavior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Lab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1753463"/>
            <a:ext cx="9144000" cy="510453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0" y="-21209"/>
            <a:ext cx="9144000" cy="424975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807184" y="403764"/>
            <a:ext cx="5458797" cy="1461637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03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2143" y="2802123"/>
            <a:ext cx="4129284" cy="3415698"/>
          </a:xfrm>
        </p:spPr>
        <p:txBody>
          <a:bodyPr>
            <a:normAutofit/>
          </a:bodyPr>
          <a:lstStyle/>
          <a:p>
            <a:pPr marL="0" indent="0">
              <a:buSzPct val="200000"/>
              <a:buNone/>
            </a:pPr>
            <a:r>
              <a:rPr lang="en-US" sz="6600" b="1" dirty="0" smtClean="0"/>
              <a:t>Haptic Shapes</a:t>
            </a:r>
            <a:endParaRPr lang="en-US" sz="6600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683941"/>
            <a:ext cx="4557516" cy="1143000"/>
          </a:xfrm>
        </p:spPr>
        <p:txBody>
          <a:bodyPr>
            <a:noAutofit/>
          </a:bodyPr>
          <a:lstStyle/>
          <a:p>
            <a:r>
              <a:rPr lang="en-US" sz="28700" dirty="0" smtClean="0">
                <a:latin typeface="Arial"/>
                <a:cs typeface="Arial"/>
              </a:rPr>
              <a:t>1.</a:t>
            </a:r>
            <a:endParaRPr lang="en-US" sz="287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1763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hapes1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37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etter shapes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37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2142" y="2802123"/>
            <a:ext cx="5018555" cy="3415698"/>
          </a:xfrm>
        </p:spPr>
        <p:txBody>
          <a:bodyPr>
            <a:normAutofit/>
          </a:bodyPr>
          <a:lstStyle/>
          <a:p>
            <a:pPr marL="0" indent="0">
              <a:buSzPct val="200000"/>
              <a:buNone/>
            </a:pPr>
            <a:r>
              <a:rPr lang="en-US" sz="6600" b="1" dirty="0" smtClean="0"/>
              <a:t>Haptic Images</a:t>
            </a:r>
            <a:endParaRPr lang="en-US" sz="6600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683941"/>
            <a:ext cx="4557516" cy="1143000"/>
          </a:xfrm>
        </p:spPr>
        <p:txBody>
          <a:bodyPr>
            <a:noAutofit/>
          </a:bodyPr>
          <a:lstStyle/>
          <a:p>
            <a:r>
              <a:rPr lang="en-US" sz="28700" dirty="0" smtClean="0">
                <a:latin typeface="Arial"/>
                <a:cs typeface="Arial"/>
              </a:rPr>
              <a:t>2.</a:t>
            </a:r>
            <a:endParaRPr lang="en-US" sz="287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7362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Im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75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Im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831409" y="5674340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36237" y="5569588"/>
            <a:ext cx="1095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Static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983809" y="3443625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426409" y="3338873"/>
            <a:ext cx="1559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Softness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983809" y="1414050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93549" y="1309298"/>
            <a:ext cx="18902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Oscillation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070824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s and mappings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501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2142" y="2802123"/>
            <a:ext cx="5018555" cy="3415698"/>
          </a:xfrm>
        </p:spPr>
        <p:txBody>
          <a:bodyPr>
            <a:normAutofit/>
          </a:bodyPr>
          <a:lstStyle/>
          <a:p>
            <a:pPr marL="0" indent="0">
              <a:buSzPct val="200000"/>
              <a:buNone/>
            </a:pPr>
            <a:r>
              <a:rPr lang="en-US" sz="6600" b="1" dirty="0" smtClean="0"/>
              <a:t>Haptic</a:t>
            </a:r>
          </a:p>
          <a:p>
            <a:pPr marL="0" indent="0">
              <a:buSzPct val="200000"/>
              <a:buNone/>
            </a:pPr>
            <a:r>
              <a:rPr lang="en-US" sz="6600" b="1" dirty="0" smtClean="0"/>
              <a:t>Widgets</a:t>
            </a:r>
            <a:endParaRPr lang="en-US" sz="6600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683941"/>
            <a:ext cx="4557516" cy="1143000"/>
          </a:xfrm>
        </p:spPr>
        <p:txBody>
          <a:bodyPr>
            <a:noAutofit/>
          </a:bodyPr>
          <a:lstStyle/>
          <a:p>
            <a:r>
              <a:rPr lang="en-US" sz="28700" dirty="0" smtClean="0">
                <a:latin typeface="Arial"/>
                <a:cs typeface="Arial"/>
              </a:rPr>
              <a:t>3.</a:t>
            </a:r>
            <a:endParaRPr lang="en-US" sz="287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7444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utto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51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80" y="4823364"/>
            <a:ext cx="8730904" cy="16856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880" y="3340267"/>
            <a:ext cx="8730904" cy="1349697"/>
          </a:xfrm>
          <a:prstGeom prst="rect">
            <a:avLst/>
          </a:prstGeom>
          <a:solidFill>
            <a:srgbClr val="8D0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4603420" y="4326146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4880" y="1865402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4880" y="403766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39464" y="403766"/>
            <a:ext cx="3016320" cy="2811333"/>
          </a:xfrm>
          <a:prstGeom prst="rect">
            <a:avLst/>
          </a:prstGeom>
          <a:solidFill>
            <a:srgbClr val="AE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/>
          <p:cNvSpPr/>
          <p:nvPr/>
        </p:nvSpPr>
        <p:spPr>
          <a:xfrm>
            <a:off x="4623827" y="291691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4624115" y="13695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-Down Arrow 13"/>
          <p:cNvSpPr/>
          <p:nvPr/>
        </p:nvSpPr>
        <p:spPr>
          <a:xfrm rot="5400000">
            <a:off x="5662904" y="609087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 rot="5400000">
            <a:off x="5662904" y="21437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433595" y="5223843"/>
            <a:ext cx="491026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latin typeface="Myriad Pro"/>
                <a:cs typeface="Myriad Pro"/>
              </a:rPr>
              <a:t>Low Level </a:t>
            </a:r>
            <a:r>
              <a:rPr lang="en-US" sz="4800" b="1" dirty="0" smtClean="0">
                <a:solidFill>
                  <a:schemeClr val="bg1"/>
                </a:solidFill>
                <a:latin typeface="Myriad Pro"/>
                <a:cs typeface="Myriad Pro"/>
              </a:rPr>
              <a:t>Details</a:t>
            </a:r>
            <a:endParaRPr lang="en-US" sz="48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789" y="3537301"/>
            <a:ext cx="227498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Raw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2453" y="2013427"/>
            <a:ext cx="326243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Behavior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789" y="664503"/>
            <a:ext cx="503214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Graphical </a:t>
            </a:r>
            <a:r>
              <a:rPr lang="en-US" sz="3600" b="1" dirty="0" err="1" smtClean="0">
                <a:solidFill>
                  <a:schemeClr val="bg1"/>
                </a:solidFill>
                <a:latin typeface="Myriad Pro"/>
                <a:cs typeface="Myriad Pro"/>
              </a:rPr>
              <a:t>Haptics</a:t>
            </a:r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 Layer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20410" y="1153298"/>
            <a:ext cx="2031786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Behavior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Myriad Pro"/>
                <a:cs typeface="Myriad Pro"/>
              </a:rPr>
              <a:t>Lab</a:t>
            </a:r>
            <a:endParaRPr lang="en-US" sz="3600" b="1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720546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94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676" y="4140806"/>
            <a:ext cx="8701496" cy="1526627"/>
          </a:xfrm>
        </p:spPr>
        <p:txBody>
          <a:bodyPr>
            <a:noAutofit/>
          </a:bodyPr>
          <a:lstStyle/>
          <a:p>
            <a:r>
              <a:rPr lang="en-US" sz="7200" dirty="0" smtClean="0"/>
              <a:t>Sample Applications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800067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haptic vet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49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uija board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49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haptic music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805" y="912857"/>
            <a:ext cx="9146805" cy="503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49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94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66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94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310" y="5184399"/>
            <a:ext cx="8737723" cy="7937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Search: “</a:t>
            </a:r>
            <a:r>
              <a:rPr lang="en-US" sz="4400" b="1" dirty="0" err="1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iLab</a:t>
            </a:r>
            <a:r>
              <a:rPr lang="en-US" sz="44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 Cookbook”</a:t>
            </a:r>
            <a:endParaRPr lang="en-US" sz="4400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pple gothic"/>
              <a:ea typeface="AppleGothic"/>
              <a:cs typeface="Apple gothic"/>
            </a:endParaRPr>
          </a:p>
        </p:txBody>
      </p:sp>
      <p:pic>
        <p:nvPicPr>
          <p:cNvPr id="2" name="Picture 1" descr="Screen Shot 2012-02-15 at 4.39.2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8380"/>
            <a:ext cx="9144000" cy="391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56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94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8049" y="1807536"/>
            <a:ext cx="8737723" cy="49075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The </a:t>
            </a:r>
            <a:r>
              <a:rPr lang="en-US" sz="4400" cap="small" dirty="0" err="1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HapticTouch</a:t>
            </a:r>
            <a:r>
              <a:rPr lang="en-US" sz="44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 Toolkit provides a way to </a:t>
            </a:r>
            <a:r>
              <a:rPr lang="en-US" sz="44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rapidly prototype </a:t>
            </a:r>
            <a:r>
              <a:rPr lang="en-US" sz="44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rich </a:t>
            </a:r>
            <a:r>
              <a:rPr lang="en-US" sz="44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haptic applications</a:t>
            </a:r>
            <a:r>
              <a:rPr lang="en-US" sz="44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 without the need to know the underlying hardware details</a:t>
            </a:r>
            <a:endParaRPr lang="en-US" sz="44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pple gothic"/>
              <a:ea typeface="AppleGothic"/>
              <a:cs typeface="Apple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4927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21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5396</TotalTime>
  <Words>701</Words>
  <Application>Microsoft Macintosh PowerPoint</Application>
  <PresentationFormat>On-screen Show (4:3)</PresentationFormat>
  <Paragraphs>238</Paragraphs>
  <Slides>61</Slides>
  <Notes>13</Notes>
  <HiddenSlides>0</HiddenSlides>
  <MMClips>15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Haptic Tabletop Puck</vt:lpstr>
      <vt:lpstr>PowerPoint Presentation</vt:lpstr>
      <vt:lpstr>Haptic Tabletop Puck (HTP)</vt:lpstr>
      <vt:lpstr>Haptic Tabletop Puck (HTP)</vt:lpstr>
      <vt:lpstr>PowerPoint Presentation</vt:lpstr>
      <vt:lpstr>HapticTouch Toolkit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Raw Layer</vt:lpstr>
      <vt:lpstr>PowerPoint Presentation</vt:lpstr>
      <vt:lpstr>Haptic Behaviors</vt:lpstr>
      <vt:lpstr>Haptic Behaviors</vt:lpstr>
      <vt:lpstr>Haptic Behaviors</vt:lpstr>
      <vt:lpstr>Haptic Behaviors</vt:lpstr>
      <vt:lpstr>Haptic Behaviors</vt:lpstr>
      <vt:lpstr>Haptic Behaviors</vt:lpstr>
      <vt:lpstr>Haptic Behaviors</vt:lpstr>
      <vt:lpstr>Haptic Behaviors</vt:lpstr>
      <vt:lpstr>PowerPoint Presentation</vt:lpstr>
      <vt:lpstr>PowerPoint Presentation</vt:lpstr>
      <vt:lpstr>Haptic Behaviors</vt:lpstr>
      <vt:lpstr>Haptic Behaviors</vt:lpstr>
      <vt:lpstr>Haptic Behaviors</vt:lpstr>
      <vt:lpstr>Haptic Behaviors</vt:lpstr>
      <vt:lpstr>Haptic Behaviors</vt:lpstr>
      <vt:lpstr>Haptic Behaviors</vt:lpstr>
      <vt:lpstr>Haptic Behaviors</vt:lpstr>
      <vt:lpstr>Haptic Behaviors</vt:lpstr>
      <vt:lpstr>Haptic Behaviors</vt:lpstr>
      <vt:lpstr>PowerPoint Presentation</vt:lpstr>
      <vt:lpstr>PowerPoint Presentation</vt:lpstr>
      <vt:lpstr>PowerPoint Presentation</vt:lpstr>
      <vt:lpstr>1.</vt:lpstr>
      <vt:lpstr>PowerPoint Presentation</vt:lpstr>
      <vt:lpstr>PowerPoint Presentation</vt:lpstr>
      <vt:lpstr>2.</vt:lpstr>
      <vt:lpstr>PowerPoint Presentation</vt:lpstr>
      <vt:lpstr>PowerPoint Presentation</vt:lpstr>
      <vt:lpstr>PowerPoint Presentation</vt:lpstr>
      <vt:lpstr>3.</vt:lpstr>
      <vt:lpstr>PowerPoint Presentation</vt:lpstr>
      <vt:lpstr>PowerPoint Presentation</vt:lpstr>
      <vt:lpstr>Sample Applications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Ledo</dc:creator>
  <cp:lastModifiedBy>David Ledo</cp:lastModifiedBy>
  <cp:revision>64</cp:revision>
  <dcterms:created xsi:type="dcterms:W3CDTF">2012-02-06T02:01:33Z</dcterms:created>
  <dcterms:modified xsi:type="dcterms:W3CDTF">2012-02-21T05:44:08Z</dcterms:modified>
</cp:coreProperties>
</file>